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66FF66"/>
    <a:srgbClr val="800000"/>
    <a:srgbClr val="6699FF"/>
    <a:srgbClr val="CCFFFF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22" autoAdjust="0"/>
    <p:restoredTop sz="94660"/>
  </p:normalViewPr>
  <p:slideViewPr>
    <p:cSldViewPr>
      <p:cViewPr varScale="1">
        <p:scale>
          <a:sx n="32" d="100"/>
          <a:sy n="32" d="100"/>
        </p:scale>
        <p:origin x="-15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835AC-60B0-4FAF-B801-29DF5ED38D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9C414B-27D9-4E37-9085-A628D789F8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D53E03-8168-4D5B-BC95-0A0B531E28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4D9838-3945-4609-A0B0-AC6B8DF7E8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E23FD2-FB51-4AAB-AE7B-DCE76F56D9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511F01-FDC3-4DDE-96E6-1D3A5DB49D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CB8F39-D303-4CDE-8DC0-810CFF1AAF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27DE5-B926-4D5D-8545-740FF34685D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06264-7FCE-4813-92AF-94F293EA63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350B9-ABB1-41B6-BA1F-CD90C99D54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DC595-F267-4F82-8A87-CEB058EFB2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99FF"/>
            </a:gs>
            <a:gs pos="50000">
              <a:schemeClr val="bg1"/>
            </a:gs>
            <a:gs pos="100000">
              <a:srgbClr val="6699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E595B3F-1185-44EE-AAF3-EB3F7134258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scmen.kmtn.ru:8101/images/5b_chasovnya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http://scmen.kmtn.ru:8101/images/4b_chasovnya.jpg" TargetMode="Externa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scmen.kmtn.ru:8101/images/4b_domnino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http://scmen.kmtn.ru:8101/images/1b_domnino.jpg" TargetMode="Externa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www.vera.mrezha.ru/o_img/Volga3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http://scmen.kmtn.ru:8101/images/14b_susanino.jpg" TargetMode="Externa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scmen.kmtn.ru:8101/images/usupovo_boloto_8%20copy.jpg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versiasovsek.ru/io.php?63762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 descr="200px-Osip_petrov_susan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3213" y="188913"/>
            <a:ext cx="3324225" cy="5256212"/>
          </a:xfrm>
          <a:prstGeom prst="rect">
            <a:avLst/>
          </a:prstGeom>
          <a:noFill/>
        </p:spPr>
      </p:pic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2987675" y="5876925"/>
            <a:ext cx="4248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ИВАН СУСАНИН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Рисунок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620713"/>
            <a:ext cx="2995613" cy="390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Рисунок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4163" y="692150"/>
            <a:ext cx="297497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755650" y="4724400"/>
            <a:ext cx="31734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2000" b="1">
                <a:solidFill>
                  <a:srgbClr val="800000"/>
                </a:solidFill>
              </a:rPr>
              <a:t>Портрет И.Сусанина,</a:t>
            </a:r>
          </a:p>
          <a:p>
            <a:pPr algn="ctr"/>
            <a:r>
              <a:rPr lang="ru-RU" sz="2000" b="1">
                <a:solidFill>
                  <a:srgbClr val="800000"/>
                </a:solidFill>
              </a:rPr>
              <a:t>выполнил </a:t>
            </a:r>
            <a:endParaRPr lang="en-US" sz="2000" b="1">
              <a:solidFill>
                <a:srgbClr val="800000"/>
              </a:solidFill>
            </a:endParaRPr>
          </a:p>
          <a:p>
            <a:pPr algn="ctr"/>
            <a:r>
              <a:rPr lang="ru-RU" sz="2000" b="1">
                <a:solidFill>
                  <a:srgbClr val="800000"/>
                </a:solidFill>
              </a:rPr>
              <a:t>крепостной крестьянин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5435600" y="4581525"/>
            <a:ext cx="2827338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2000" b="1">
                <a:solidFill>
                  <a:srgbClr val="800000"/>
                </a:solidFill>
              </a:rPr>
              <a:t>Портрет И.Сусанина,</a:t>
            </a:r>
          </a:p>
          <a:p>
            <a:pPr algn="ctr"/>
            <a:r>
              <a:rPr lang="ru-RU" sz="2000" b="1">
                <a:solidFill>
                  <a:srgbClr val="800000"/>
                </a:solidFill>
              </a:rPr>
              <a:t>по результатам</a:t>
            </a:r>
          </a:p>
          <a:p>
            <a:pPr algn="ctr"/>
            <a:r>
              <a:rPr lang="ru-RU" sz="2000" b="1">
                <a:solidFill>
                  <a:srgbClr val="800000"/>
                </a:solidFill>
              </a:rPr>
              <a:t>судмедэкспертизы  </a:t>
            </a:r>
            <a:endParaRPr lang="en-US" sz="2000" b="1">
              <a:solidFill>
                <a:srgbClr val="800000"/>
              </a:solidFill>
            </a:endParaRPr>
          </a:p>
          <a:p>
            <a:pPr algn="ctr"/>
            <a:r>
              <a:rPr lang="ru-RU" sz="2000" b="1">
                <a:solidFill>
                  <a:srgbClr val="800000"/>
                </a:solidFill>
              </a:rPr>
              <a:t>Виктора Звягина</a:t>
            </a:r>
          </a:p>
          <a:p>
            <a:pPr algn="ctr" eaLnBrk="0" hangingPunct="0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http://scmen.kmtn.ru:8101/images/5b_chasovnya.jpg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3563938" y="333375"/>
            <a:ext cx="5334000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http://scmen.kmtn.ru:8101/images/4b_chasovnya.jpg"/>
          <p:cNvPicPr>
            <a:picLocks noChangeAspect="1" noChangeArrowheads="1"/>
          </p:cNvPicPr>
          <p:nvPr/>
        </p:nvPicPr>
        <p:blipFill>
          <a:blip r:embed="rId4" r:link="rId5" cstate="email"/>
          <a:srcRect/>
          <a:stretch>
            <a:fillRect/>
          </a:stretch>
        </p:blipFill>
        <p:spPr bwMode="auto">
          <a:xfrm>
            <a:off x="611188" y="3068638"/>
            <a:ext cx="4754562" cy="309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084888" y="4437063"/>
            <a:ext cx="22415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2000" b="1">
                <a:solidFill>
                  <a:srgbClr val="800000"/>
                </a:solidFill>
              </a:rPr>
              <a:t>Часовня </a:t>
            </a:r>
            <a:endParaRPr lang="en-US" sz="2000" b="1">
              <a:solidFill>
                <a:srgbClr val="800000"/>
              </a:solidFill>
            </a:endParaRPr>
          </a:p>
          <a:p>
            <a:pPr algn="ctr"/>
            <a:r>
              <a:rPr lang="ru-RU" sz="2000" b="1">
                <a:solidFill>
                  <a:srgbClr val="800000"/>
                </a:solidFill>
              </a:rPr>
              <a:t>на месте избы </a:t>
            </a:r>
            <a:endParaRPr lang="en-US" sz="2000" b="1">
              <a:solidFill>
                <a:srgbClr val="800000"/>
              </a:solidFill>
            </a:endParaRPr>
          </a:p>
          <a:p>
            <a:pPr algn="ctr"/>
            <a:r>
              <a:rPr lang="ru-RU" sz="2000" b="1">
                <a:solidFill>
                  <a:srgbClr val="800000"/>
                </a:solidFill>
              </a:rPr>
              <a:t>Ивана Сусанина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scmen.kmtn.ru:8101/images/4b_domnino.jpg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611188" y="476250"/>
            <a:ext cx="4321175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 descr="http://scmen.kmtn.ru:8101/images/1b_domnino.jpg"/>
          <p:cNvPicPr>
            <a:picLocks noChangeAspect="1" noChangeArrowheads="1"/>
          </p:cNvPicPr>
          <p:nvPr/>
        </p:nvPicPr>
        <p:blipFill>
          <a:blip r:embed="rId4" r:link="rId5" cstate="email"/>
          <a:srcRect/>
          <a:stretch>
            <a:fillRect/>
          </a:stretch>
        </p:blipFill>
        <p:spPr bwMode="auto">
          <a:xfrm>
            <a:off x="4787900" y="3860800"/>
            <a:ext cx="3887788" cy="254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1042988" y="4724400"/>
            <a:ext cx="2933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2000" b="1">
                <a:solidFill>
                  <a:srgbClr val="800000"/>
                </a:solidFill>
              </a:rPr>
              <a:t>Вид на село Домнино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Volga3.jpg (27061 bytes)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79388" y="260350"/>
            <a:ext cx="5719762" cy="366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 descr="http://scmen.kmtn.ru:8101/images/14b_susanino.jpg"/>
          <p:cNvPicPr>
            <a:picLocks noChangeAspect="1" noChangeArrowheads="1"/>
          </p:cNvPicPr>
          <p:nvPr/>
        </p:nvPicPr>
        <p:blipFill>
          <a:blip r:embed="rId4" r:link="rId5" cstate="email"/>
          <a:srcRect/>
          <a:stretch>
            <a:fillRect/>
          </a:stretch>
        </p:blipFill>
        <p:spPr bwMode="auto">
          <a:xfrm>
            <a:off x="5795963" y="4005263"/>
            <a:ext cx="3167062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403350" y="4437063"/>
            <a:ext cx="28511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2000" b="1">
                <a:solidFill>
                  <a:srgbClr val="800000"/>
                </a:solidFill>
              </a:rPr>
              <a:t>Вид на валун, </a:t>
            </a:r>
            <a:endParaRPr lang="en-US" sz="2000" b="1">
              <a:solidFill>
                <a:srgbClr val="800000"/>
              </a:solidFill>
            </a:endParaRPr>
          </a:p>
          <a:p>
            <a:pPr algn="ctr"/>
            <a:r>
              <a:rPr lang="ru-RU" sz="2000" b="1">
                <a:solidFill>
                  <a:srgbClr val="800000"/>
                </a:solidFill>
              </a:rPr>
              <a:t>который воздвигнут </a:t>
            </a:r>
            <a:endParaRPr lang="en-US" sz="2000" b="1">
              <a:solidFill>
                <a:srgbClr val="800000"/>
              </a:solidFill>
            </a:endParaRPr>
          </a:p>
          <a:p>
            <a:pPr algn="ctr"/>
            <a:r>
              <a:rPr lang="ru-RU" sz="2000" b="1">
                <a:solidFill>
                  <a:srgbClr val="800000"/>
                </a:solidFill>
              </a:rPr>
              <a:t>на месте гибели </a:t>
            </a:r>
            <a:endParaRPr lang="en-US" sz="2000" b="1">
              <a:solidFill>
                <a:srgbClr val="800000"/>
              </a:solidFill>
            </a:endParaRPr>
          </a:p>
          <a:p>
            <a:pPr algn="ctr"/>
            <a:r>
              <a:rPr lang="ru-RU" sz="2000" b="1">
                <a:solidFill>
                  <a:srgbClr val="800000"/>
                </a:solidFill>
              </a:rPr>
              <a:t>Ивана </a:t>
            </a:r>
            <a:r>
              <a:rPr lang="en-US" sz="2000" b="1">
                <a:solidFill>
                  <a:srgbClr val="800000"/>
                </a:solidFill>
              </a:rPr>
              <a:t>C</a:t>
            </a:r>
            <a:r>
              <a:rPr lang="ru-RU" sz="2000" b="1">
                <a:solidFill>
                  <a:srgbClr val="800000"/>
                </a:solidFill>
              </a:rPr>
              <a:t>усанина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http://scmen.kmtn.ru:8101/images/usupovo_boloto_8%20copy.jp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900113" y="620713"/>
            <a:ext cx="7132637" cy="467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276600" y="5516563"/>
            <a:ext cx="2122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2000" b="1">
                <a:solidFill>
                  <a:srgbClr val="800000"/>
                </a:solidFill>
              </a:rPr>
              <a:t>Чистое болото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http://versiasovsek.ru/io.php?63762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539750" y="260350"/>
            <a:ext cx="4043363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 descr="pamyatnik-vnuki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08625" y="260350"/>
            <a:ext cx="2990850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23850" y="3357563"/>
            <a:ext cx="47783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2000" b="1">
                <a:solidFill>
                  <a:srgbClr val="800000"/>
                </a:solidFill>
              </a:rPr>
              <a:t>Потомки Сусанина </a:t>
            </a:r>
            <a:endParaRPr lang="en-US" sz="2000" b="1">
              <a:solidFill>
                <a:srgbClr val="800000"/>
              </a:solidFill>
            </a:endParaRPr>
          </a:p>
          <a:p>
            <a:pPr algn="ctr"/>
            <a:r>
              <a:rPr lang="ru-RU" sz="2000" b="1">
                <a:solidFill>
                  <a:srgbClr val="800000"/>
                </a:solidFill>
              </a:rPr>
              <a:t>из села Коробова. </a:t>
            </a:r>
            <a:endParaRPr lang="en-US" sz="2000" b="1">
              <a:solidFill>
                <a:srgbClr val="800000"/>
              </a:solidFill>
            </a:endParaRPr>
          </a:p>
          <a:p>
            <a:pPr algn="ctr"/>
            <a:r>
              <a:rPr lang="ru-RU" sz="2000" b="1">
                <a:solidFill>
                  <a:srgbClr val="800000"/>
                </a:solidFill>
              </a:rPr>
              <a:t>Фото сделано к 300-летию подвига. </a:t>
            </a:r>
            <a:endParaRPr lang="en-US" sz="2000" b="1">
              <a:solidFill>
                <a:srgbClr val="800000"/>
              </a:solidFill>
            </a:endParaRPr>
          </a:p>
          <a:p>
            <a:pPr algn="ctr"/>
            <a:r>
              <a:rPr lang="ru-RU" sz="2000" b="1">
                <a:solidFill>
                  <a:srgbClr val="800000"/>
                </a:solidFill>
              </a:rPr>
              <a:t>1913 год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2333625" y="5013325"/>
            <a:ext cx="6810375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>         </a:t>
            </a:r>
            <a:r>
              <a:rPr lang="ru-RU"/>
              <a:t>В результате исторических исследований установлено </a:t>
            </a:r>
            <a:endParaRPr lang="en-US"/>
          </a:p>
          <a:p>
            <a:pPr algn="ctr"/>
            <a:r>
              <a:rPr lang="ru-RU"/>
              <a:t>место погребения дочери Сусанина и его внуков, и при </a:t>
            </a:r>
            <a:endParaRPr lang="en-US"/>
          </a:p>
          <a:p>
            <a:pPr algn="ctr"/>
            <a:r>
              <a:rPr lang="ru-RU"/>
              <a:t>поддержке Администрации Красносельского района, </a:t>
            </a:r>
            <a:endParaRPr lang="en-US"/>
          </a:p>
          <a:p>
            <a:pPr algn="ctr"/>
            <a:r>
              <a:rPr lang="ru-RU"/>
              <a:t>Костромской области, на этом месте установлены памятники </a:t>
            </a:r>
            <a:endParaRPr lang="en-US"/>
          </a:p>
          <a:p>
            <a:pPr algn="ctr"/>
            <a:r>
              <a:rPr lang="ru-RU"/>
              <a:t>и ограда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susaninpamp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836613"/>
            <a:ext cx="3086100" cy="484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563938" y="1052513"/>
            <a:ext cx="4992687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sz="2000" b="1">
                <a:solidFill>
                  <a:srgbClr val="800000"/>
                </a:solidFill>
              </a:rPr>
              <a:t>             Патриотический подвиг крестьянина из села Домнино     стал легендой, а в 1851 году был увековечен монументом, воздвигнутым по проекту скульптора В. Демут-Малиновского. </a:t>
            </a:r>
            <a:br>
              <a:rPr lang="ru-RU" sz="2000" b="1">
                <a:solidFill>
                  <a:srgbClr val="800000"/>
                </a:solidFill>
              </a:rPr>
            </a:br>
            <a:r>
              <a:rPr lang="ru-RU" sz="2000" b="1">
                <a:solidFill>
                  <a:srgbClr val="800000"/>
                </a:solidFill>
              </a:rPr>
              <a:t>              Не сохранившийся до наших дней памятник представлял собой </a:t>
            </a:r>
            <a:br>
              <a:rPr lang="ru-RU" sz="2000" b="1">
                <a:solidFill>
                  <a:srgbClr val="800000"/>
                </a:solidFill>
              </a:rPr>
            </a:br>
            <a:r>
              <a:rPr lang="ru-RU" sz="2000" b="1">
                <a:solidFill>
                  <a:srgbClr val="800000"/>
                </a:solidFill>
              </a:rPr>
              <a:t>высокий столб, увенчанный бюстом царя Михаила и склоненную перед ним фигуру народного героя; на пьедестале был барельеф с изображением гибели Сусанина.</a:t>
            </a:r>
            <a:r>
              <a:rPr lang="ru-RU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Памятник Ивану Сусанину в Костром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60350"/>
            <a:ext cx="3006725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3276600" y="1341438"/>
            <a:ext cx="2592388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800000"/>
                </a:solidFill>
              </a:rPr>
              <a:t>Памятник Сусанину выполнен в 1967 году по проекту скульптора Н. А. Лавинского и установлен в сквере на Молочной горе (Кострома)</a:t>
            </a:r>
          </a:p>
        </p:txBody>
      </p:sp>
      <p:pic>
        <p:nvPicPr>
          <p:cNvPr id="12294" name="Picture 6" descr="25812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67400" y="1341438"/>
            <a:ext cx="3076575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135</Words>
  <Application>Microsoft Office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Arial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</cp:revision>
  <dcterms:created xsi:type="dcterms:W3CDTF">2007-01-15T17:11:05Z</dcterms:created>
  <dcterms:modified xsi:type="dcterms:W3CDTF">2013-03-17T13:33:34Z</dcterms:modified>
</cp:coreProperties>
</file>